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modernComment_186_C8C7BC9E.xml" ContentType="application/vnd.ms-powerpoint.comment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7" r:id="rId2"/>
    <p:sldId id="293" r:id="rId3"/>
    <p:sldId id="389" r:id="rId4"/>
    <p:sldId id="294" r:id="rId5"/>
    <p:sldId id="390" r:id="rId6"/>
    <p:sldId id="391" r:id="rId7"/>
    <p:sldId id="393" r:id="rId8"/>
    <p:sldId id="394" r:id="rId9"/>
    <p:sldId id="395" r:id="rId10"/>
  </p:sldIdLst>
  <p:sldSz cx="12192000" cy="6858000"/>
  <p:notesSz cx="6858000" cy="9144000"/>
  <p:embeddedFontLst>
    <p:embeddedFont>
      <p:font typeface="Aino" panose="02000603040504020204" pitchFamily="50" charset="0"/>
      <p:regular r:id="rId13"/>
      <p:bold r:id="rId14"/>
      <p:italic r:id="rId15"/>
      <p:boldItalic r:id="rId16"/>
    </p:embeddedFont>
    <p:embeddedFont>
      <p:font typeface="Aino Headline" panose="020B0303040504020204" pitchFamily="34" charset="0"/>
      <p:regular r:id="rId17"/>
    </p:embeddedFont>
    <p:embeddedFont>
      <p:font typeface="Roboto Condensed" panose="02000000000000000000" pitchFamily="2" charset="0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" orient="horz" pos="2160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CDB10DB-4EDF-A587-F3E7-CABD03C770C4}" name="annika" initials="a" userId="S::annika@puitmajaliit.ee::339f1f50-9796-4393-91f4-dbaeb010a62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9E8"/>
    <a:srgbClr val="FCEDC5"/>
    <a:srgbClr val="F0F1F2"/>
    <a:srgbClr val="2E7AA1"/>
    <a:srgbClr val="2B7AA1"/>
    <a:srgbClr val="3C0078"/>
    <a:srgbClr val="FF4800"/>
    <a:srgbClr val="C4BEC5"/>
    <a:srgbClr val="FFCA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82" autoAdjust="0"/>
    <p:restoredTop sz="78254" autoAdjust="0"/>
  </p:normalViewPr>
  <p:slideViewPr>
    <p:cSldViewPr snapToGrid="0" showGuides="1">
      <p:cViewPr varScale="1">
        <p:scale>
          <a:sx n="122" d="100"/>
          <a:sy n="122" d="100"/>
        </p:scale>
        <p:origin x="296" y="7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217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88" d="100"/>
          <a:sy n="88" d="100"/>
        </p:scale>
        <p:origin x="2964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microsoft.com/office/2018/10/relationships/authors" Target="author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presProps" Target="presProps.xml"/></Relationships>
</file>

<file path=ppt/comments/modernComment_186_C8C7BC9E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E8851D29-BEC9-4945-9003-5515FFAD9D50}" authorId="{0CDB10DB-4EDF-A587-F3E7-CABD03C770C4}" created="2024-04-17T07:26:32.514">
    <ac:txMkLst xmlns:ac="http://schemas.microsoft.com/office/drawing/2013/main/command">
      <pc:docMk xmlns:pc="http://schemas.microsoft.com/office/powerpoint/2013/main/command"/>
      <pc:sldMk xmlns:pc="http://schemas.microsoft.com/office/powerpoint/2013/main/command" cId="3368533150" sldId="390"/>
      <ac:spMk id="7" creationId="{84766263-EB0B-4B9A-B5FD-5E10AF4AC339}"/>
      <ac:txMk cp="332" len="56">
        <ac:context len="451" hash="2148713559"/>
      </ac:txMk>
    </ac:txMkLst>
    <p188:pos x="9597351" y="3686273"/>
    <p188:txBody>
      <a:bodyPr/>
      <a:lstStyle/>
      <a:p>
        <a:r>
          <a:rPr lang="en-US"/>
          <a:t>Kas siia ei taha panna: "kõrgem kvaliteet - vähene sõltuvus ilmast, niiskuse väljajuhtimine läbi tuulutatava fassaadi"</a:t>
        </a:r>
      </a:p>
    </p188:txBody>
  </p188:cm>
</p188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0A495-8294-4213-80EA-2FB2B3EE0D3F}" type="datetimeFigureOut">
              <a:rPr lang="en-GB" smtClean="0"/>
              <a:t>27/05/2024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042D84-F9EC-4261-BCC9-A49D898D55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87647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1682A-16F2-4728-8C64-C5419D996E67}" type="datetimeFigureOut">
              <a:rPr lang="en-US" smtClean="0"/>
              <a:t>5/27/2024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8AE5D-E79D-4A76-A586-FF472B6DED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91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Kõik</a:t>
            </a:r>
            <a:r>
              <a:rPr lang="en-US" dirty="0"/>
              <a:t> </a:t>
            </a:r>
            <a:r>
              <a:rPr lang="en-US" dirty="0" err="1"/>
              <a:t>muud</a:t>
            </a:r>
            <a:r>
              <a:rPr lang="en-US" dirty="0"/>
              <a:t> </a:t>
            </a:r>
            <a:r>
              <a:rPr lang="en-US" dirty="0" err="1"/>
              <a:t>majatüübid</a:t>
            </a:r>
            <a:r>
              <a:rPr lang="en-US" dirty="0"/>
              <a:t>, </a:t>
            </a:r>
            <a:r>
              <a:rPr lang="en-US" dirty="0" err="1"/>
              <a:t>sh</a:t>
            </a:r>
            <a:r>
              <a:rPr lang="en-US" dirty="0"/>
              <a:t> </a:t>
            </a:r>
            <a:r>
              <a:rPr lang="en-US" dirty="0" err="1"/>
              <a:t>puitmajad</a:t>
            </a:r>
            <a:r>
              <a:rPr lang="en-US" dirty="0"/>
              <a:t> –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välistatud</a:t>
            </a:r>
            <a:r>
              <a:rPr lang="en-US" dirty="0"/>
              <a:t>, </a:t>
            </a:r>
            <a:r>
              <a:rPr lang="en-US" dirty="0" err="1"/>
              <a:t>kuid</a:t>
            </a:r>
            <a:r>
              <a:rPr lang="en-US" dirty="0"/>
              <a:t> </a:t>
            </a:r>
            <a:r>
              <a:rPr lang="en-US" dirty="0" err="1"/>
              <a:t>suure</a:t>
            </a:r>
            <a:r>
              <a:rPr lang="en-US" dirty="0"/>
              <a:t> </a:t>
            </a:r>
            <a:r>
              <a:rPr lang="en-US" dirty="0" err="1"/>
              <a:t>tõenäosusega</a:t>
            </a:r>
            <a:r>
              <a:rPr lang="en-US" dirty="0"/>
              <a:t> </a:t>
            </a:r>
            <a:r>
              <a:rPr lang="en-US" dirty="0" err="1"/>
              <a:t>ei</a:t>
            </a:r>
            <a:r>
              <a:rPr lang="en-US" dirty="0"/>
              <a:t> ole </a:t>
            </a:r>
            <a:r>
              <a:rPr lang="en-US" dirty="0" err="1"/>
              <a:t>kuluefektiivne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459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Kvaliteet</a:t>
            </a:r>
            <a:r>
              <a:rPr lang="en-US" dirty="0"/>
              <a:t> – </a:t>
            </a:r>
            <a:r>
              <a:rPr lang="en-US" dirty="0" err="1"/>
              <a:t>tuulutatav</a:t>
            </a:r>
            <a:r>
              <a:rPr lang="en-US" dirty="0"/>
              <a:t> </a:t>
            </a:r>
            <a:r>
              <a:rPr lang="en-US" dirty="0" err="1"/>
              <a:t>fassaad</a:t>
            </a:r>
            <a:r>
              <a:rPr lang="en-US" dirty="0"/>
              <a:t> on </a:t>
            </a:r>
            <a:r>
              <a:rPr lang="en-US" dirty="0" err="1"/>
              <a:t>igal</a:t>
            </a:r>
            <a:r>
              <a:rPr lang="en-US" dirty="0"/>
              <a:t> </a:t>
            </a:r>
            <a:r>
              <a:rPr lang="en-US" dirty="0" err="1"/>
              <a:t>juhul</a:t>
            </a:r>
            <a:r>
              <a:rPr lang="en-US" dirty="0"/>
              <a:t> </a:t>
            </a:r>
            <a:r>
              <a:rPr lang="en-US" dirty="0" err="1"/>
              <a:t>kvaliteetsem</a:t>
            </a:r>
            <a:r>
              <a:rPr lang="en-US" dirty="0"/>
              <a:t> </a:t>
            </a:r>
            <a:r>
              <a:rPr lang="en-US" dirty="0" err="1"/>
              <a:t>kui</a:t>
            </a:r>
            <a:r>
              <a:rPr lang="en-US" dirty="0"/>
              <a:t> </a:t>
            </a:r>
            <a:r>
              <a:rPr lang="en-US" dirty="0" err="1"/>
              <a:t>krohvifassaad</a:t>
            </a:r>
            <a:r>
              <a:rPr lang="en-US" dirty="0"/>
              <a:t> (</a:t>
            </a:r>
            <a:r>
              <a:rPr lang="en-US" dirty="0" err="1"/>
              <a:t>niiskuse</a:t>
            </a:r>
            <a:r>
              <a:rPr lang="en-US" dirty="0"/>
              <a:t> </a:t>
            </a:r>
            <a:r>
              <a:rPr lang="en-US" dirty="0" err="1"/>
              <a:t>väljajuhtimine</a:t>
            </a:r>
            <a:r>
              <a:rPr lang="en-US" dirty="0"/>
              <a:t>)</a:t>
            </a:r>
          </a:p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7079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Suhtlus</a:t>
            </a:r>
            <a:r>
              <a:rPr lang="en-US" dirty="0"/>
              <a:t> KÜ-ga – </a:t>
            </a:r>
            <a:r>
              <a:rPr lang="en-US" dirty="0" err="1"/>
              <a:t>jooksvalt</a:t>
            </a:r>
            <a:r>
              <a:rPr lang="en-US" dirty="0"/>
              <a:t> </a:t>
            </a:r>
            <a:r>
              <a:rPr lang="en-US" dirty="0" err="1"/>
              <a:t>erisuste</a:t>
            </a:r>
            <a:r>
              <a:rPr lang="en-US" dirty="0"/>
              <a:t> </a:t>
            </a:r>
            <a:r>
              <a:rPr lang="en-US" dirty="0" err="1"/>
              <a:t>kooskõlastamine</a:t>
            </a:r>
            <a:r>
              <a:rPr lang="en-US" dirty="0"/>
              <a:t>, just </a:t>
            </a:r>
            <a:r>
              <a:rPr lang="en-US" dirty="0" err="1"/>
              <a:t>projekteerimise</a:t>
            </a:r>
            <a:r>
              <a:rPr lang="en-US" dirty="0"/>
              <a:t> </a:t>
            </a:r>
            <a:r>
              <a:rPr lang="en-US" dirty="0" err="1"/>
              <a:t>käigus</a:t>
            </a:r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C68AE5D-E79D-4A76-A586-FF472B6DED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3934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lnSpc>
                <a:spcPct val="90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5472113" cy="1885121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54602E6-C9B3-8445-A3F0-C01B2964EC8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39" y="5698434"/>
            <a:ext cx="2364779" cy="5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57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_2 Col"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713650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5406248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1035157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2 Col_Ful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939015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2 Co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9403100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Full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rgbClr val="FFF9E8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rgbClr val="FFF9E8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bg2"/>
              </a:buClr>
              <a:defRPr>
                <a:solidFill>
                  <a:srgbClr val="FFF9E8"/>
                </a:solidFill>
              </a:defRPr>
            </a:lvl1pPr>
            <a:lvl2pPr>
              <a:buClr>
                <a:schemeClr val="bg2"/>
              </a:buClr>
              <a:defRPr>
                <a:solidFill>
                  <a:srgbClr val="FFF9E8"/>
                </a:solidFill>
              </a:defRPr>
            </a:lvl2pPr>
            <a:lvl3pPr>
              <a:buClr>
                <a:schemeClr val="bg2"/>
              </a:buClr>
              <a:defRPr>
                <a:solidFill>
                  <a:srgbClr val="FFF9E8"/>
                </a:solidFill>
              </a:defRPr>
            </a:lvl3pPr>
            <a:lvl4pPr>
              <a:buClr>
                <a:schemeClr val="bg2"/>
              </a:buClr>
              <a:defRPr>
                <a:solidFill>
                  <a:srgbClr val="FFF9E8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DD21069-81C2-4532-ABDF-0DBD9B72F6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671749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bg2"/>
              </a:buClr>
              <a:defRPr>
                <a:solidFill>
                  <a:schemeClr val="bg2"/>
                </a:solidFill>
              </a:defRPr>
            </a:lvl1pPr>
            <a:lvl2pPr>
              <a:buClr>
                <a:schemeClr val="bg2"/>
              </a:buClr>
              <a:defRPr>
                <a:solidFill>
                  <a:schemeClr val="bg2"/>
                </a:solidFill>
              </a:defRPr>
            </a:lvl2pPr>
            <a:lvl3pPr>
              <a:buClr>
                <a:schemeClr val="bg2"/>
              </a:buClr>
              <a:defRPr>
                <a:solidFill>
                  <a:schemeClr val="bg2"/>
                </a:solidFill>
              </a:defRPr>
            </a:lvl3pPr>
            <a:lvl4pPr>
              <a:buClr>
                <a:schemeClr val="bg2"/>
              </a:buClr>
              <a:defRPr>
                <a:solidFill>
                  <a:schemeClr val="bg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7D96BED0-FA01-4014-A0BF-3582DED2742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737686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Bullet_List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225231449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Yellow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Aino Headline" panose="020B0303040504020204" pitchFamily="34" charset="0"/>
              <a:buChar char="+"/>
              <a:defRPr sz="5000">
                <a:solidFill>
                  <a:schemeClr val="accent1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920841554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ino Headline" panose="020B0303040504020204" pitchFamily="34" charset="0"/>
              <a:buChar char="+"/>
              <a:defRPr sz="5000">
                <a:solidFill>
                  <a:schemeClr val="tx2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25123332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1617674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C3617518-33ED-3A4F-8D0E-70E5BB5C1D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39" y="5698434"/>
            <a:ext cx="2364779" cy="5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61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Section_Bullet_List_YellowGre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4562CE-4E7D-401E-B3D4-ECF75E7BD49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23887" y="657225"/>
            <a:ext cx="10944225" cy="5580063"/>
          </a:xfrm>
        </p:spPr>
        <p:txBody>
          <a:bodyPr anchor="t" anchorCtr="0"/>
          <a:lstStyle>
            <a:lvl1pPr marL="720000" indent="-720000">
              <a:lnSpc>
                <a:spcPct val="9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Font typeface="Aino Headline" panose="020B0303040504020204" pitchFamily="34" charset="0"/>
              <a:buChar char="+"/>
              <a:defRPr sz="5000">
                <a:solidFill>
                  <a:schemeClr val="tx2"/>
                </a:solidFill>
                <a:latin typeface="+mj-lt"/>
              </a:defRPr>
            </a:lvl1pPr>
            <a:lvl2pPr marL="54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2pPr>
            <a:lvl3pPr marL="81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3pPr>
            <a:lvl4pPr marL="117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4pPr>
            <a:lvl5pPr marL="1080000" indent="-270000">
              <a:buClr>
                <a:schemeClr val="bg1"/>
              </a:buClr>
              <a:buFont typeface="Aino Headline" panose="020B0303040504020204" pitchFamily="34" charset="0"/>
              <a:buChar char="+"/>
              <a:defRPr sz="500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large bullet list</a:t>
            </a:r>
          </a:p>
        </p:txBody>
      </p:sp>
    </p:spTree>
    <p:extLst>
      <p:ext uri="{BB962C8B-B14F-4D97-AF65-F5344CB8AC3E}">
        <p14:creationId xmlns:p14="http://schemas.microsoft.com/office/powerpoint/2010/main" val="614794640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90813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_Header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9630660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100370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9670460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Yellow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2396249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_Header_Centre_Yellow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7" y="658800"/>
            <a:ext cx="10944226" cy="5578487"/>
          </a:xfrm>
        </p:spPr>
        <p:txBody>
          <a:bodyPr anchor="ctr" anchorCtr="0"/>
          <a:lstStyle>
            <a:lvl1pPr algn="ctr"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</a:t>
            </a:r>
            <a:r>
              <a:rPr lang="et-EE" dirty="0"/>
              <a:t> </a:t>
            </a:r>
            <a:r>
              <a:rPr lang="et-EE" dirty="0" err="1"/>
              <a:t>edit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523039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1434143091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81217893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29661853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Fu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C46677E-7A15-FE4C-B210-3EECB630C3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39" y="5698434"/>
            <a:ext cx="2364779" cy="540521"/>
          </a:xfrm>
          <a:prstGeom prst="rect">
            <a:avLst/>
          </a:prstGeom>
        </p:spPr>
      </p:pic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B035CED-0509-DB47-A066-4A2EB5222C9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6"/>
            <a:ext cx="9495473" cy="3011142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6426110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pos="3840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_Beige">
    <p:bg>
      <p:bgPr>
        <a:solidFill>
          <a:srgbClr val="FCEDC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10944226" cy="4789498"/>
          </a:xfrm>
        </p:spPr>
        <p:txBody>
          <a:bodyPr/>
          <a:lstStyle>
            <a:lvl1pPr>
              <a:defRPr sz="500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5448299"/>
            <a:ext cx="7559676" cy="78898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2578683175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Full_Half-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07630356-71CA-7A4C-B790-3B470A3A1B1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4306956"/>
            <a:ext cx="5111750" cy="1930331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7154991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triple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6" y="4896678"/>
            <a:ext cx="3430588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 b="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07130-E5AD-3D4A-BA5B-F33EED8336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3525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CC6264-830F-FE41-A0ED-88EA27D8F1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765" y="4896678"/>
            <a:ext cx="3420429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5019F64-8B5D-B841-885B-93A0F0F25D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8165" y="4896678"/>
            <a:ext cx="3420428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38E398C-5758-3840-BEE8-5D616FF343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12673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411FF3E-AAD8-F04D-B3C9-E1F627BA1C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1820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424654488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_light_triple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6" y="4896678"/>
            <a:ext cx="3430588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 b="0">
                <a:solidFill>
                  <a:schemeClr val="tx2"/>
                </a:solidFill>
              </a:defRPr>
            </a:lvl1pPr>
            <a:lvl2pPr marL="27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07130-E5AD-3D4A-BA5B-F33EED8336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3525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CC6264-830F-FE41-A0ED-88EA27D8F1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765" y="4896678"/>
            <a:ext cx="3420429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5019F64-8B5D-B841-885B-93A0F0F25D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8165" y="4896678"/>
            <a:ext cx="3420428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38E398C-5758-3840-BEE8-5D616FF343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12673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411FF3E-AAD8-F04D-B3C9-E1F627BA1C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1820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3275596319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_mid_triple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6" y="4896678"/>
            <a:ext cx="3430588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 b="0">
                <a:solidFill>
                  <a:schemeClr val="tx2"/>
                </a:solidFill>
                <a:latin typeface="+mn-lt"/>
              </a:defRPr>
            </a:lvl1pPr>
            <a:lvl2pPr marL="27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4E907130-E5AD-3D4A-BA5B-F33EED83361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63525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DBCC6264-830F-FE41-A0ED-88EA27D8F1F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15765" y="4896678"/>
            <a:ext cx="3420429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>
                <a:solidFill>
                  <a:schemeClr val="tx2"/>
                </a:solidFill>
                <a:latin typeface="+mn-lt"/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05019F64-8B5D-B841-885B-93A0F0F25DD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178165" y="4896678"/>
            <a:ext cx="3420428" cy="1512888"/>
          </a:xfrm>
        </p:spPr>
        <p:txBody>
          <a:bodyPr wrap="square" bIns="0" anchor="t" anchorCtr="0"/>
          <a:lstStyle>
            <a:lvl1pPr marL="0" indent="0">
              <a:buClr>
                <a:schemeClr val="bg1"/>
              </a:buClr>
              <a:buNone/>
              <a:defRPr sz="14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Headline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id="{838E398C-5758-3840-BEE8-5D616FF34349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12673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E411FF3E-AAD8-F04D-B3C9-E1F627BA1C48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8161820" y="274638"/>
            <a:ext cx="3744913" cy="4287837"/>
          </a:xfrm>
          <a:prstGeom prst="roundRect">
            <a:avLst>
              <a:gd name="adj" fmla="val 2512"/>
            </a:avLst>
          </a:prstGeom>
        </p:spPr>
        <p:txBody>
          <a:bodyPr/>
          <a:lstStyle/>
          <a:p>
            <a:endParaRPr lang="en-EE"/>
          </a:p>
        </p:txBody>
      </p:sp>
    </p:spTree>
    <p:extLst>
      <p:ext uri="{BB962C8B-B14F-4D97-AF65-F5344CB8AC3E}">
        <p14:creationId xmlns:p14="http://schemas.microsoft.com/office/powerpoint/2010/main" val="2864199452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_Full_Half-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461969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y_Half-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126940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Full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5111750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5111750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3994150"/>
            <a:ext cx="5111750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8126455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Half-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9600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658801"/>
            <a:ext cx="5111750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8" y="2276475"/>
            <a:ext cx="5111750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3034521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Full_Half-Image-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340998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rgbClr val="FCEDC5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6"/>
            <a:ext cx="9495473" cy="3011142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5D041A9-383B-0840-B8AB-965967D7AC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39" y="5698434"/>
            <a:ext cx="2364779" cy="5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613428"/>
      </p:ext>
    </p:extLst>
  </p:cSld>
  <p:clrMapOvr>
    <a:masterClrMapping/>
  </p:clrMapOvr>
  <p:transition spd="slow">
    <p:push dir="u"/>
  </p:transition>
  <p:extLst>
    <p:ext uri="{DCECCB84-F9BA-43D5-87BE-67443E8EF086}">
      <p15:sldGuideLst xmlns:p15="http://schemas.microsoft.com/office/powerpoint/2012/main">
        <p15:guide id="1" orient="horz" pos="3589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Half-Image-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543026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_Full_Half-Image-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1171322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_Half-Image-lef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68065431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Full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D3B062EB-0F5C-4F9D-9569-2531A3D637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9" y="658801"/>
            <a:ext cx="5181599" cy="974638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743699" y="1633439"/>
            <a:ext cx="5181599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1" y="3994150"/>
            <a:ext cx="5178424" cy="2243138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C222BE6A-BF46-417C-8758-C28B140D579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1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486932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Yellow_Half-Image-le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ldi kohatäide 3">
            <a:extLst>
              <a:ext uri="{FF2B5EF4-FFF2-40B4-BE49-F238E27FC236}">
                <a16:creationId xmlns:a16="http://schemas.microsoft.com/office/drawing/2014/main" id="{A1F15EB4-2BA8-4FAB-9FDD-CE1746C11BF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096000" cy="6858000"/>
          </a:xfrm>
          <a:solidFill>
            <a:srgbClr val="2B7AA1"/>
          </a:solidFill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700" y="658801"/>
            <a:ext cx="5184774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743700" y="2276475"/>
            <a:ext cx="5184774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646CE165-5786-4FD8-B859-19F1A06E88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3526" y="3429000"/>
            <a:ext cx="360362" cy="2808288"/>
          </a:xfrm>
        </p:spPr>
        <p:txBody>
          <a:bodyPr vert="vert270" bIns="0" anchor="t" anchorCtr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7945021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0377036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0408741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7557188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28306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_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183563" y="657225"/>
            <a:ext cx="3384550" cy="800100"/>
          </a:xfrm>
        </p:spPr>
        <p:txBody>
          <a:bodyPr wrap="square" bIns="0" anchor="t" anchorCtr="0"/>
          <a:lstStyle>
            <a:lvl1pPr marL="0" indent="0" algn="r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1273133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2 Col_Ful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4524228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1010209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5120549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_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89725190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4301843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tx2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28049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aphRight_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0"/>
            <a:ext cx="5472113" cy="2770199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5437188"/>
            <a:ext cx="5472112" cy="800100"/>
          </a:xfrm>
        </p:spPr>
        <p:txBody>
          <a:bodyPr wrap="square" bIns="0" anchor="b" anchorCtr="0"/>
          <a:lstStyle>
            <a:lvl1pPr marL="0" indent="0" algn="l">
              <a:buClr>
                <a:schemeClr val="bg1"/>
              </a:buClr>
              <a:buNone/>
              <a:defRPr sz="1200">
                <a:solidFill>
                  <a:schemeClr val="accent1"/>
                </a:solidFill>
              </a:defRPr>
            </a:lvl1pPr>
            <a:lvl2pPr marL="27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2pPr>
            <a:lvl3pPr marL="54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3pPr>
            <a:lvl4pPr marL="900000" indent="0">
              <a:buClr>
                <a:schemeClr val="bg1"/>
              </a:buClr>
              <a:buNone/>
              <a:defRPr sz="120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Source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2878521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5C6EA444-342A-C946-AA63-6411619F89B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198119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3416D87-2D9A-974E-9A6E-2552437551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39" y="5698434"/>
            <a:ext cx="2364779" cy="5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022857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Im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8F73E35-744B-44B8-8AF8-6185A19DB44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solidFill>
            <a:srgbClr val="2B7AA1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pictures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BE762C6A-BA1D-4B63-B365-B1A46B1DB8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568113" y="3429000"/>
            <a:ext cx="360362" cy="2808288"/>
          </a:xfrm>
        </p:spPr>
        <p:txBody>
          <a:bodyPr vert="vert270" bIns="0"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180975" indent="0">
              <a:buNone/>
              <a:defRPr sz="800">
                <a:solidFill>
                  <a:schemeClr val="bg1"/>
                </a:solidFill>
              </a:defRPr>
            </a:lvl2pPr>
            <a:lvl3pPr marL="361950" indent="0">
              <a:buNone/>
              <a:defRPr sz="800">
                <a:solidFill>
                  <a:schemeClr val="bg1"/>
                </a:solidFill>
              </a:defRPr>
            </a:lvl3pPr>
            <a:lvl4pPr marL="542925" indent="0">
              <a:buNone/>
              <a:defRPr sz="800">
                <a:solidFill>
                  <a:schemeClr val="bg1"/>
                </a:solidFill>
              </a:defRPr>
            </a:lvl4pPr>
            <a:lvl5pPr marL="714375" indent="0">
              <a:buNone/>
              <a:defRPr sz="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© Copyright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86734DE-A949-C046-875D-3787DB3A0C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198119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2C591770-4401-CC48-BB39-35143C8E4E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7139" y="5698434"/>
            <a:ext cx="2364779" cy="5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6825048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Yell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pic>
        <p:nvPicPr>
          <p:cNvPr id="4" name="Pilt 3">
            <a:extLst>
              <a:ext uri="{FF2B5EF4-FFF2-40B4-BE49-F238E27FC236}">
                <a16:creationId xmlns:a16="http://schemas.microsoft.com/office/drawing/2014/main" id="{F7557E13-7323-43CB-8697-929E891FB7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01" y="5410200"/>
            <a:ext cx="1489011" cy="827089"/>
          </a:xfrm>
          <a:prstGeom prst="rect">
            <a:avLst/>
          </a:prstGeom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F2E549C-F9D3-8E4B-BF57-E4A2335AAAB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3429001"/>
            <a:ext cx="7559676" cy="1981199"/>
          </a:xfrm>
        </p:spPr>
        <p:txBody>
          <a:bodyPr bIns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3614D7B-7572-3F43-A4E3-E815C7ACD2E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37139" y="5698434"/>
            <a:ext cx="2364779" cy="5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508053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Title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26E22F4-7000-4904-A79C-A24ACA08C0E4}"/>
              </a:ext>
            </a:extLst>
          </p:cNvPr>
          <p:cNvSpPr txBox="1"/>
          <p:nvPr userDrawn="1"/>
        </p:nvSpPr>
        <p:spPr>
          <a:xfrm>
            <a:off x="623889" y="658801"/>
            <a:ext cx="4243386" cy="88424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dirty="0">
                <a:solidFill>
                  <a:schemeClr val="tx2"/>
                </a:solidFill>
                <a:latin typeface="+mj-lt"/>
              </a:rPr>
              <a:t>Hello!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ED321AF2-2354-45D7-A71C-6ABF961BCFE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2" name="Teksti kohatäide 3">
            <a:extLst>
              <a:ext uri="{FF2B5EF4-FFF2-40B4-BE49-F238E27FC236}">
                <a16:creationId xmlns:a16="http://schemas.microsoft.com/office/drawing/2014/main" id="{EDDBAD18-C3DD-4E53-BC6C-0BC0923EC9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6B1F16-A6F5-4DCC-A452-D5018E125DDF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55D3345-6186-49B0-B6E3-18C1158ABF9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</p:spTree>
    <p:extLst>
      <p:ext uri="{BB962C8B-B14F-4D97-AF65-F5344CB8AC3E}">
        <p14:creationId xmlns:p14="http://schemas.microsoft.com/office/powerpoint/2010/main" val="3132456566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Green_2 Co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7559676" cy="161767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2" cy="2808288"/>
          </a:xfrm>
        </p:spPr>
        <p:txBody>
          <a:bodyPr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5886801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858296639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ual_Ligh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FBF891-B282-479A-A9F6-C8EB47E32762}"/>
              </a:ext>
            </a:extLst>
          </p:cNvPr>
          <p:cNvSpPr txBox="1"/>
          <p:nvPr userDrawn="1"/>
        </p:nvSpPr>
        <p:spPr>
          <a:xfrm>
            <a:off x="6096000" y="0"/>
            <a:ext cx="5832475" cy="65722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chemeClr val="accent1"/>
                </a:solidFill>
              </a:rPr>
              <a:t>THIS IS AN INSTRUCTION SLIDE – DELETE BEFORE FINALISING YOUR PRESENTATION</a:t>
            </a:r>
          </a:p>
        </p:txBody>
      </p:sp>
    </p:spTree>
    <p:extLst>
      <p:ext uri="{BB962C8B-B14F-4D97-AF65-F5344CB8AC3E}">
        <p14:creationId xmlns:p14="http://schemas.microsoft.com/office/powerpoint/2010/main" val="370414685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+ Visual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81952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_Full"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39"/>
            <a:ext cx="9446704" cy="1795561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994150"/>
            <a:ext cx="9446705" cy="2243138"/>
          </a:xfrm>
        </p:spPr>
        <p:txBody>
          <a:bodyPr wrap="square" bIns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C14D23-A3A9-944B-8646-CD46D1B9C331}"/>
              </a:ext>
            </a:extLst>
          </p:cNvPr>
          <p:cNvSpPr txBox="1"/>
          <p:nvPr userDrawn="1"/>
        </p:nvSpPr>
        <p:spPr>
          <a:xfrm>
            <a:off x="7036904" y="-1769165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EE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615699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"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95473" cy="161767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2276475"/>
            <a:ext cx="9495473" cy="3960813"/>
          </a:xfrm>
        </p:spPr>
        <p:txBody>
          <a:bodyPr wrap="square" bIns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54955106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_Light_2 Col_Full">
    <p:bg>
      <p:bgPr>
        <a:solidFill>
          <a:srgbClr val="FFF9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658801"/>
            <a:ext cx="9446704" cy="974638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623887" y="1633440"/>
            <a:ext cx="9446704" cy="643036"/>
          </a:xfrm>
        </p:spPr>
        <p:txBody>
          <a:bodyPr bIns="0" anchor="t" anchorCtr="0"/>
          <a:lstStyle>
            <a:lvl1pPr marL="0" indent="0">
              <a:spcBef>
                <a:spcPts val="200"/>
              </a:spcBef>
              <a:buNone/>
              <a:defRPr sz="220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dirty="0"/>
              <a:t>Click to edit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623887" y="3429000"/>
            <a:ext cx="4964112" cy="2808288"/>
          </a:xfrm>
        </p:spPr>
        <p:txBody>
          <a:bodyPr wrap="square" bIns="0"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9pPr>
              <a:buClr>
                <a:schemeClr val="bg1"/>
              </a:buCl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  <p:sp>
        <p:nvSpPr>
          <p:cNvPr id="4" name="Teksti kohatäide 3">
            <a:extLst>
              <a:ext uri="{FF2B5EF4-FFF2-40B4-BE49-F238E27FC236}">
                <a16:creationId xmlns:a16="http://schemas.microsoft.com/office/drawing/2014/main" id="{394016EB-E113-4661-883A-31E1AAE31B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96001" y="3429000"/>
            <a:ext cx="4964111" cy="2808288"/>
          </a:xfrm>
        </p:spPr>
        <p:txBody>
          <a:bodyPr anchor="t" anchorCtr="0"/>
          <a:lstStyle>
            <a:lvl1pPr>
              <a:buClr>
                <a:schemeClr val="tx2"/>
              </a:buClr>
              <a:defRPr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>
                <a:solidFill>
                  <a:schemeClr val="tx2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2717426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7" y="657225"/>
            <a:ext cx="7559675" cy="161925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28999"/>
            <a:ext cx="7559674" cy="2808289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 err="1"/>
              <a:t>Fourh</a:t>
            </a:r>
            <a:r>
              <a:rPr lang="en-US" dirty="0"/>
              <a:t>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8563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2" r:id="rId2"/>
    <p:sldLayoutId id="2147483668" r:id="rId3"/>
    <p:sldLayoutId id="2147483686" r:id="rId4"/>
    <p:sldLayoutId id="2147483693" r:id="rId5"/>
    <p:sldLayoutId id="2147483694" r:id="rId6"/>
    <p:sldLayoutId id="2147483689" r:id="rId7"/>
    <p:sldLayoutId id="2147483690" r:id="rId8"/>
    <p:sldLayoutId id="2147483695" r:id="rId9"/>
    <p:sldLayoutId id="2147483696" r:id="rId10"/>
    <p:sldLayoutId id="2147483691" r:id="rId11"/>
    <p:sldLayoutId id="2147483692" r:id="rId12"/>
    <p:sldLayoutId id="2147483697" r:id="rId13"/>
    <p:sldLayoutId id="2147483698" r:id="rId14"/>
    <p:sldLayoutId id="2147483688" r:id="rId15"/>
    <p:sldLayoutId id="2147483687" r:id="rId16"/>
    <p:sldLayoutId id="2147483742" r:id="rId17"/>
    <p:sldLayoutId id="2147483743" r:id="rId18"/>
    <p:sldLayoutId id="2147483744" r:id="rId19"/>
    <p:sldLayoutId id="2147483745" r:id="rId20"/>
    <p:sldLayoutId id="2147483683" r:id="rId21"/>
    <p:sldLayoutId id="2147483725" r:id="rId22"/>
    <p:sldLayoutId id="2147483699" r:id="rId23"/>
    <p:sldLayoutId id="2147483700" r:id="rId24"/>
    <p:sldLayoutId id="2147483703" r:id="rId25"/>
    <p:sldLayoutId id="2147483704" r:id="rId26"/>
    <p:sldLayoutId id="2147483705" r:id="rId27"/>
    <p:sldLayoutId id="2147483709" r:id="rId28"/>
    <p:sldLayoutId id="2147483710" r:id="rId29"/>
    <p:sldLayoutId id="2147483706" r:id="rId30"/>
    <p:sldLayoutId id="2147483711" r:id="rId31"/>
    <p:sldLayoutId id="2147483712" r:id="rId32"/>
    <p:sldLayoutId id="2147483746" r:id="rId33"/>
    <p:sldLayoutId id="2147483747" r:id="rId34"/>
    <p:sldLayoutId id="2147483713" r:id="rId35"/>
    <p:sldLayoutId id="2147483714" r:id="rId36"/>
    <p:sldLayoutId id="2147483715" r:id="rId37"/>
    <p:sldLayoutId id="2147483716" r:id="rId38"/>
    <p:sldLayoutId id="2147483719" r:id="rId39"/>
    <p:sldLayoutId id="2147483720" r:id="rId40"/>
    <p:sldLayoutId id="2147483721" r:id="rId41"/>
    <p:sldLayoutId id="2147483722" r:id="rId42"/>
    <p:sldLayoutId id="2147483717" r:id="rId43"/>
    <p:sldLayoutId id="2147483718" r:id="rId44"/>
    <p:sldLayoutId id="2147483726" r:id="rId45"/>
    <p:sldLayoutId id="2147483727" r:id="rId46"/>
    <p:sldLayoutId id="2147483729" r:id="rId47"/>
    <p:sldLayoutId id="2147483730" r:id="rId48"/>
    <p:sldLayoutId id="2147483731" r:id="rId49"/>
    <p:sldLayoutId id="2147483735" r:id="rId50"/>
    <p:sldLayoutId id="2147483736" r:id="rId51"/>
    <p:sldLayoutId id="2147483737" r:id="rId52"/>
    <p:sldLayoutId id="2147483732" r:id="rId53"/>
    <p:sldLayoutId id="2147483733" r:id="rId54"/>
    <p:sldLayoutId id="2147483734" r:id="rId55"/>
    <p:sldLayoutId id="2147483723" r:id="rId56"/>
    <p:sldLayoutId id="2147483724" r:id="rId57"/>
    <p:sldLayoutId id="2147483680" r:id="rId58"/>
    <p:sldLayoutId id="2147483738" r:id="rId59"/>
    <p:sldLayoutId id="2147483739" r:id="rId60"/>
    <p:sldLayoutId id="2147483740" r:id="rId61"/>
    <p:sldLayoutId id="2147483741" r:id="rId62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1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20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080000" indent="-270000" algn="l" defTabSz="2700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7pPr>
      <a:lvl8pPr marL="540000" indent="-270000" algn="l" defTabSz="914400" rtl="0" eaLnBrk="1" latinLnBrk="0" hangingPunct="1">
        <a:lnSpc>
          <a:spcPct val="100000"/>
        </a:lnSpc>
        <a:spcBef>
          <a:spcPts val="200"/>
        </a:spcBef>
        <a:spcAft>
          <a:spcPts val="200"/>
        </a:spcAft>
        <a:buClr>
          <a:schemeClr val="tx2"/>
        </a:buClr>
        <a:buFont typeface="Aino" panose="02000603040504020204" pitchFamily="50" charset="0"/>
        <a:buChar char="+"/>
        <a:defRPr sz="1800" kern="1200">
          <a:solidFill>
            <a:schemeClr val="tx2"/>
          </a:solidFill>
          <a:latin typeface="+mn-lt"/>
          <a:ea typeface="+mn-ea"/>
          <a:cs typeface="+mn-cs"/>
        </a:defRPr>
      </a:lvl8pPr>
      <a:lvl9pPr marL="810000" indent="-2700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accent1"/>
        </a:buClr>
        <a:buFont typeface="Aino" panose="02000603040504020204" pitchFamily="50" charset="0"/>
        <a:buChar char="+"/>
        <a:defRPr sz="18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166" userDrawn="1">
          <p15:clr>
            <a:srgbClr val="F26B43"/>
          </p15:clr>
        </p15:guide>
        <p15:guide id="4" pos="7514" userDrawn="1">
          <p15:clr>
            <a:srgbClr val="F26B43"/>
          </p15:clr>
        </p15:guide>
        <p15:guide id="5" orient="horz" pos="3929" userDrawn="1">
          <p15:clr>
            <a:srgbClr val="F26B43"/>
          </p15:clr>
        </p15:guide>
        <p15:guide id="6" pos="393" userDrawn="1">
          <p15:clr>
            <a:srgbClr val="F26B43"/>
          </p15:clr>
        </p15:guide>
        <p15:guide id="7" pos="4248" userDrawn="1">
          <p15:clr>
            <a:srgbClr val="F26B43"/>
          </p15:clr>
        </p15:guide>
        <p15:guide id="8" pos="3432" userDrawn="1">
          <p15:clr>
            <a:srgbClr val="F26B43"/>
          </p15:clr>
        </p15:guide>
        <p15:guide id="9" pos="5155" userDrawn="1">
          <p15:clr>
            <a:srgbClr val="F26B43"/>
          </p15:clr>
        </p15:guide>
        <p15:guide id="10" pos="2525" userDrawn="1">
          <p15:clr>
            <a:srgbClr val="F26B43"/>
          </p15:clr>
        </p15:guide>
        <p15:guide id="11" orient="horz" pos="1026" userDrawn="1">
          <p15:clr>
            <a:srgbClr val="F26B43"/>
          </p15:clr>
        </p15:guide>
        <p15:guide id="12" orient="horz" pos="1434" userDrawn="1">
          <p15:clr>
            <a:srgbClr val="F26B43"/>
          </p15:clr>
        </p15:guide>
        <p15:guide id="13" orient="horz" pos="414" userDrawn="1">
          <p15:clr>
            <a:srgbClr val="F26B43"/>
          </p15:clr>
        </p15:guide>
        <p15:guide id="14" pos="728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18/10/relationships/comments" Target="../comments/modernComment_186_C8C7BC9E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Tehaseline</a:t>
            </a:r>
            <a:br>
              <a:rPr lang="en-US" dirty="0"/>
            </a:br>
            <a:r>
              <a:rPr lang="en-US" dirty="0" err="1"/>
              <a:t>renoveerimine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Martin Talts, Eesti </a:t>
            </a:r>
            <a:r>
              <a:rPr lang="en-US" dirty="0" err="1"/>
              <a:t>Puitmajaliidu</a:t>
            </a:r>
            <a:r>
              <a:rPr lang="en-US" dirty="0"/>
              <a:t> </a:t>
            </a:r>
            <a:r>
              <a:rPr lang="en-US" dirty="0" err="1"/>
              <a:t>juhatuse</a:t>
            </a:r>
            <a:r>
              <a:rPr lang="en-US" dirty="0"/>
              <a:t> </a:t>
            </a:r>
            <a:r>
              <a:rPr lang="en-US" dirty="0" err="1"/>
              <a:t>esimees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juuni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477913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37A57B0-81CF-B4F6-4F1C-48F67A499D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5638" y="1449231"/>
            <a:ext cx="6293524" cy="3839049"/>
          </a:xfrm>
          <a:prstGeom prst="rect">
            <a:avLst/>
          </a:prstGeom>
          <a:noFill/>
          <a:ln w="88900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contourClr>
              <a:srgbClr val="FFFFFF"/>
            </a:contourClr>
          </a:sp3d>
        </p:spPr>
      </p:pic>
      <p:sp>
        <p:nvSpPr>
          <p:cNvPr id="13" name="Title 2">
            <a:extLst>
              <a:ext uri="{FF2B5EF4-FFF2-40B4-BE49-F238E27FC236}">
                <a16:creationId xmlns:a16="http://schemas.microsoft.com/office/drawing/2014/main" id="{C4D3C142-D9F1-A930-D7E6-A08FEBCF63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0"/>
            <a:ext cx="5250820" cy="2376061"/>
          </a:xfrm>
        </p:spPr>
        <p:txBody>
          <a:bodyPr/>
          <a:lstStyle/>
          <a:p>
            <a:r>
              <a:rPr lang="en-US" dirty="0"/>
              <a:t>Mis on </a:t>
            </a:r>
            <a:r>
              <a:rPr lang="en-US" dirty="0" err="1"/>
              <a:t>tehaseline</a:t>
            </a:r>
            <a:r>
              <a:rPr lang="en-US" dirty="0"/>
              <a:t> </a:t>
            </a:r>
            <a:r>
              <a:rPr lang="en-US" dirty="0" err="1"/>
              <a:t>renoveerimine</a:t>
            </a:r>
            <a:r>
              <a:rPr lang="en-US" dirty="0"/>
              <a:t>?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xfrm>
            <a:off x="623888" y="2897188"/>
            <a:ext cx="5111750" cy="2391092"/>
          </a:xfrm>
        </p:spPr>
        <p:txBody>
          <a:bodyPr wrap="square" anchor="b">
            <a:normAutofit/>
          </a:bodyPr>
          <a:lstStyle/>
          <a:p>
            <a:pPr marL="0" indent="0">
              <a:buNone/>
            </a:pPr>
            <a:r>
              <a:rPr lang="en-US" sz="2400" dirty="0" err="1"/>
              <a:t>Tänases</a:t>
            </a:r>
            <a:r>
              <a:rPr lang="en-US" sz="2400" dirty="0"/>
              <a:t> </a:t>
            </a:r>
            <a:r>
              <a:rPr lang="en-US" sz="2400" dirty="0" err="1"/>
              <a:t>kontekstis</a:t>
            </a:r>
            <a:endParaRPr lang="en-US" sz="2400" dirty="0"/>
          </a:p>
          <a:p>
            <a:pPr marL="0" indent="0">
              <a:buNone/>
            </a:pPr>
            <a:r>
              <a:rPr lang="en-US" sz="2800" dirty="0" err="1"/>
              <a:t>nõukogudeaegsete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 err="1"/>
              <a:t>korterelamute</a:t>
            </a:r>
            <a:r>
              <a:rPr lang="en-US" sz="2800" dirty="0"/>
              <a:t> </a:t>
            </a:r>
            <a:r>
              <a:rPr lang="en-US" sz="2800" dirty="0" err="1"/>
              <a:t>soojustamine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 err="1"/>
              <a:t>tehases</a:t>
            </a:r>
            <a:r>
              <a:rPr lang="en-US" sz="2800" dirty="0"/>
              <a:t> </a:t>
            </a:r>
            <a:r>
              <a:rPr lang="en-US" sz="2800" dirty="0" err="1"/>
              <a:t>valmistatud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r>
              <a:rPr lang="en-US" sz="2800" dirty="0" err="1"/>
              <a:t>soojustatud</a:t>
            </a:r>
            <a:r>
              <a:rPr lang="en-US" sz="2800" dirty="0"/>
              <a:t> </a:t>
            </a:r>
            <a:r>
              <a:rPr lang="en-US" sz="2800" dirty="0" err="1"/>
              <a:t>puitpaneelidega</a:t>
            </a:r>
            <a:endParaRPr lang="en-GB" sz="2800" dirty="0"/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62AD1021-4396-AFDC-349E-118499255D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68113" y="3429000"/>
            <a:ext cx="360362" cy="2808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98519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C6D7C2-660D-C714-26C7-25C6C69711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r="16667"/>
          <a:stretch/>
        </p:blipFill>
        <p:spPr>
          <a:xfrm>
            <a:off x="6096000" y="-42835"/>
            <a:ext cx="6096000" cy="6857990"/>
          </a:xfrm>
          <a:prstGeom prst="rect">
            <a:avLst/>
          </a:prstGeom>
          <a:noFill/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462EF95-B729-1951-0E53-24180A8E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658800"/>
            <a:ext cx="5770562" cy="3386150"/>
          </a:xfrm>
        </p:spPr>
        <p:txBody>
          <a:bodyPr anchor="t">
            <a:normAutofit/>
          </a:bodyPr>
          <a:lstStyle/>
          <a:p>
            <a:r>
              <a:rPr lang="en-US"/>
              <a:t>Milliseid maju </a:t>
            </a:r>
            <a:br>
              <a:rPr lang="en-US"/>
            </a:br>
            <a:r>
              <a:rPr lang="en-US"/>
              <a:t>saab tehaseliste paneelidega soojustada?</a:t>
            </a:r>
            <a:endParaRPr lang="et-EE" dirty="0"/>
          </a:p>
        </p:txBody>
      </p:sp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8" y="3460751"/>
            <a:ext cx="5111750" cy="2870200"/>
          </a:xfrm>
        </p:spPr>
        <p:txBody>
          <a:bodyPr wrap="square" anchor="b">
            <a:normAutofit/>
          </a:bodyPr>
          <a:lstStyle/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gaasbetoonpaneelidest</a:t>
            </a:r>
            <a:r>
              <a:rPr lang="en-US" sz="2000" dirty="0"/>
              <a:t> </a:t>
            </a:r>
            <a:r>
              <a:rPr lang="en-US" sz="2000" dirty="0" err="1"/>
              <a:t>majad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ribibetoonpaneelidest</a:t>
            </a:r>
            <a:r>
              <a:rPr lang="en-US" sz="2000" dirty="0"/>
              <a:t> </a:t>
            </a:r>
            <a:r>
              <a:rPr lang="en-US" sz="2000" dirty="0" err="1"/>
              <a:t>nn</a:t>
            </a:r>
            <a:r>
              <a:rPr lang="en-US" sz="2000" dirty="0"/>
              <a:t> </a:t>
            </a:r>
            <a:r>
              <a:rPr lang="en-US" sz="2000" dirty="0" err="1"/>
              <a:t>vahvelmajad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raudbetoonpaneelidest</a:t>
            </a:r>
            <a:r>
              <a:rPr lang="en-US" sz="2000" dirty="0"/>
              <a:t> </a:t>
            </a:r>
            <a:r>
              <a:rPr lang="en-US" sz="2000" dirty="0" err="1"/>
              <a:t>majad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- </a:t>
            </a:r>
            <a:r>
              <a:rPr lang="en-US" sz="2000" dirty="0" err="1"/>
              <a:t>telliskonstruktsioonidest</a:t>
            </a:r>
            <a:r>
              <a:rPr lang="en-US" sz="2000" dirty="0"/>
              <a:t> </a:t>
            </a:r>
            <a:r>
              <a:rPr lang="en-US" sz="2000" dirty="0" err="1"/>
              <a:t>majad</a:t>
            </a:r>
            <a:endParaRPr lang="en-US" sz="2000" dirty="0"/>
          </a:p>
          <a:p>
            <a:pPr>
              <a:buFontTx/>
              <a:buChar char="-"/>
            </a:pPr>
            <a:endParaRPr lang="en-US" sz="2000" dirty="0"/>
          </a:p>
          <a:p>
            <a:pPr marL="0" indent="0">
              <a:buNone/>
            </a:pPr>
            <a:r>
              <a:rPr lang="en-US" sz="2000" dirty="0" err="1"/>
              <a:t>Piloodis</a:t>
            </a:r>
            <a:r>
              <a:rPr lang="en-US" sz="2000" dirty="0"/>
              <a:t> </a:t>
            </a:r>
            <a:r>
              <a:rPr lang="en-US" sz="2000" dirty="0" err="1"/>
              <a:t>tehti</a:t>
            </a:r>
            <a:r>
              <a:rPr lang="en-US" sz="2000" dirty="0"/>
              <a:t> </a:t>
            </a:r>
            <a:r>
              <a:rPr lang="en-US" sz="2000" dirty="0" err="1"/>
              <a:t>kuni</a:t>
            </a:r>
            <a:r>
              <a:rPr lang="en-US" sz="2000" dirty="0"/>
              <a:t> 5-kordseid, </a:t>
            </a:r>
            <a:r>
              <a:rPr lang="en-US" sz="2000" dirty="0" err="1"/>
              <a:t>kuid</a:t>
            </a:r>
            <a:r>
              <a:rPr lang="en-US" sz="2000" dirty="0"/>
              <a:t> </a:t>
            </a:r>
            <a:r>
              <a:rPr lang="en-US" sz="2000" dirty="0" err="1"/>
              <a:t>võimekus</a:t>
            </a:r>
            <a:r>
              <a:rPr lang="en-US" sz="2000" dirty="0"/>
              <a:t> </a:t>
            </a:r>
            <a:r>
              <a:rPr lang="en-US" sz="2000" dirty="0" err="1"/>
              <a:t>teha</a:t>
            </a:r>
            <a:r>
              <a:rPr lang="en-US" sz="2000" dirty="0"/>
              <a:t> </a:t>
            </a:r>
            <a:r>
              <a:rPr lang="en-US" sz="2000" dirty="0" err="1"/>
              <a:t>kuni</a:t>
            </a:r>
            <a:r>
              <a:rPr lang="en-US" sz="2000" dirty="0"/>
              <a:t> 9-kordseid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B6B08DD-38B0-9370-56F7-4A0AC87D78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568113" y="3429000"/>
            <a:ext cx="360362" cy="2808288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67944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5944" y="2851150"/>
            <a:ext cx="10933112" cy="3422650"/>
          </a:xfrm>
        </p:spPr>
        <p:txBody>
          <a:bodyPr wrap="square">
            <a:noAutofit/>
          </a:bodyPr>
          <a:lstStyle/>
          <a:p>
            <a:pPr marL="0" indent="0">
              <a:buNone/>
            </a:pPr>
            <a:endParaRPr lang="en-US" sz="2000" dirty="0"/>
          </a:p>
          <a:p>
            <a:r>
              <a:rPr lang="en-US" sz="2400" dirty="0" err="1"/>
              <a:t>erinevus</a:t>
            </a:r>
            <a:r>
              <a:rPr lang="en-US" sz="2400" dirty="0"/>
              <a:t> on </a:t>
            </a:r>
            <a:r>
              <a:rPr lang="en-US" sz="2400" dirty="0" err="1"/>
              <a:t>ainult</a:t>
            </a:r>
            <a:r>
              <a:rPr lang="en-US" sz="2400" dirty="0"/>
              <a:t> </a:t>
            </a:r>
            <a:r>
              <a:rPr lang="en-US" sz="2400" dirty="0" err="1"/>
              <a:t>fassaadi</a:t>
            </a:r>
            <a:r>
              <a:rPr lang="en-US" sz="2400" dirty="0"/>
              <a:t> </a:t>
            </a:r>
            <a:r>
              <a:rPr lang="en-US" sz="2400" dirty="0" err="1"/>
              <a:t>soojustamise</a:t>
            </a:r>
            <a:r>
              <a:rPr lang="en-US" sz="2400" dirty="0"/>
              <a:t> </a:t>
            </a:r>
            <a:r>
              <a:rPr lang="en-US" sz="2400" dirty="0" err="1"/>
              <a:t>osas</a:t>
            </a:r>
            <a:r>
              <a:rPr lang="en-US" sz="2400" dirty="0"/>
              <a:t>: kas </a:t>
            </a:r>
            <a:r>
              <a:rPr lang="en-US" sz="2400" dirty="0" err="1"/>
              <a:t>teha</a:t>
            </a:r>
            <a:r>
              <a:rPr lang="en-US" sz="2400" dirty="0"/>
              <a:t> </a:t>
            </a:r>
            <a:r>
              <a:rPr lang="en-US" sz="2400" dirty="0" err="1"/>
              <a:t>töid</a:t>
            </a:r>
            <a:r>
              <a:rPr lang="en-US" sz="2400" dirty="0"/>
              <a:t> </a:t>
            </a:r>
            <a:r>
              <a:rPr lang="en-US" sz="2400" dirty="0" err="1"/>
              <a:t>platsil</a:t>
            </a:r>
            <a:r>
              <a:rPr lang="en-US" sz="2400" dirty="0"/>
              <a:t> </a:t>
            </a:r>
            <a:r>
              <a:rPr lang="en-US" sz="2400" dirty="0" err="1"/>
              <a:t>või</a:t>
            </a:r>
            <a:r>
              <a:rPr lang="en-US" sz="2400" dirty="0"/>
              <a:t> </a:t>
            </a:r>
            <a:r>
              <a:rPr lang="en-US" sz="2400" dirty="0" err="1"/>
              <a:t>ettevalmistatult</a:t>
            </a:r>
            <a:r>
              <a:rPr lang="en-US" sz="2400" dirty="0"/>
              <a:t> </a:t>
            </a:r>
            <a:r>
              <a:rPr lang="en-US" sz="2400" dirty="0" err="1"/>
              <a:t>tehases</a:t>
            </a:r>
            <a:endParaRPr lang="en-US" sz="2400" dirty="0"/>
          </a:p>
          <a:p>
            <a:r>
              <a:rPr lang="en-US" sz="2400" dirty="0" err="1"/>
              <a:t>kõik</a:t>
            </a:r>
            <a:r>
              <a:rPr lang="en-US" sz="2400" dirty="0"/>
              <a:t> </a:t>
            </a:r>
            <a:r>
              <a:rPr lang="en-US" sz="2400" dirty="0" err="1"/>
              <a:t>muud</a:t>
            </a:r>
            <a:r>
              <a:rPr lang="en-US" sz="2400" dirty="0"/>
              <a:t> </a:t>
            </a:r>
            <a:r>
              <a:rPr lang="en-US" sz="2400" dirty="0" err="1"/>
              <a:t>renoveerimise</a:t>
            </a:r>
            <a:r>
              <a:rPr lang="en-US" sz="2400" dirty="0"/>
              <a:t> </a:t>
            </a:r>
            <a:r>
              <a:rPr lang="en-US" sz="2400" dirty="0" err="1"/>
              <a:t>osad</a:t>
            </a:r>
            <a:r>
              <a:rPr lang="en-US" sz="2400" dirty="0"/>
              <a:t> - </a:t>
            </a:r>
            <a:r>
              <a:rPr lang="en-US" sz="2400" dirty="0" err="1"/>
              <a:t>küte</a:t>
            </a:r>
            <a:r>
              <a:rPr lang="en-US" sz="2400" dirty="0"/>
              <a:t>, </a:t>
            </a:r>
            <a:r>
              <a:rPr lang="en-US" sz="2400" dirty="0" err="1"/>
              <a:t>elekter</a:t>
            </a:r>
            <a:r>
              <a:rPr lang="en-US" sz="2400" dirty="0"/>
              <a:t>, </a:t>
            </a:r>
            <a:r>
              <a:rPr lang="en-US" sz="2400" dirty="0" err="1"/>
              <a:t>vesi</a:t>
            </a:r>
            <a:r>
              <a:rPr lang="en-US" sz="2400" dirty="0"/>
              <a:t>, </a:t>
            </a:r>
            <a:r>
              <a:rPr lang="en-US" sz="2400" dirty="0" err="1"/>
              <a:t>ventilatsioon</a:t>
            </a:r>
            <a:r>
              <a:rPr lang="en-US" sz="2400" dirty="0"/>
              <a:t> – </a:t>
            </a:r>
            <a:r>
              <a:rPr lang="en-US" sz="2400" dirty="0" err="1"/>
              <a:t>lahendatakse</a:t>
            </a:r>
            <a:r>
              <a:rPr lang="en-US" sz="2400" dirty="0"/>
              <a:t> </a:t>
            </a:r>
            <a:r>
              <a:rPr lang="en-US" sz="2400" dirty="0" err="1"/>
              <a:t>samamoodi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lisaks</a:t>
            </a:r>
            <a:r>
              <a:rPr lang="en-US" sz="2400" dirty="0"/>
              <a:t> </a:t>
            </a:r>
            <a:r>
              <a:rPr lang="en-US" sz="2400" dirty="0" err="1"/>
              <a:t>ehitusaja</a:t>
            </a:r>
            <a:r>
              <a:rPr lang="en-US" sz="2400" dirty="0"/>
              <a:t> </a:t>
            </a:r>
            <a:r>
              <a:rPr lang="en-US" sz="2400" dirty="0" err="1"/>
              <a:t>pikkusele</a:t>
            </a:r>
            <a:r>
              <a:rPr lang="en-US" sz="2400" dirty="0"/>
              <a:t> on </a:t>
            </a:r>
            <a:r>
              <a:rPr lang="en-US" sz="2400" dirty="0" err="1"/>
              <a:t>peamine</a:t>
            </a:r>
            <a:r>
              <a:rPr lang="en-US" sz="2400" dirty="0"/>
              <a:t> </a:t>
            </a:r>
            <a:r>
              <a:rPr lang="en-US" sz="2400" dirty="0" err="1"/>
              <a:t>erinevus</a:t>
            </a:r>
            <a:r>
              <a:rPr lang="en-US" sz="2400" dirty="0"/>
              <a:t> </a:t>
            </a:r>
            <a:r>
              <a:rPr lang="en-US" sz="2400" dirty="0" err="1"/>
              <a:t>fassaadi</a:t>
            </a:r>
            <a:r>
              <a:rPr lang="en-US" sz="2400" dirty="0"/>
              <a:t> </a:t>
            </a:r>
            <a:r>
              <a:rPr lang="en-US" sz="2400" dirty="0" err="1"/>
              <a:t>kestvuses</a:t>
            </a:r>
            <a:r>
              <a:rPr lang="en-US" sz="2400" dirty="0"/>
              <a:t> – see on </a:t>
            </a:r>
            <a:r>
              <a:rPr lang="en-US" sz="2400" dirty="0" err="1"/>
              <a:t>materjalide</a:t>
            </a:r>
            <a:r>
              <a:rPr lang="en-US" sz="2400" dirty="0"/>
              <a:t> </a:t>
            </a:r>
            <a:r>
              <a:rPr lang="en-US" sz="2400" dirty="0" err="1"/>
              <a:t>valiku</a:t>
            </a:r>
            <a:r>
              <a:rPr lang="en-US" sz="2400" dirty="0"/>
              <a:t> </a:t>
            </a:r>
            <a:r>
              <a:rPr lang="en-US" sz="2400" dirty="0" err="1"/>
              <a:t>tõttu</a:t>
            </a:r>
            <a:r>
              <a:rPr lang="en-US" sz="2400" dirty="0"/>
              <a:t> </a:t>
            </a:r>
            <a:r>
              <a:rPr lang="en-US" sz="2400" dirty="0" err="1"/>
              <a:t>pikem</a:t>
            </a:r>
            <a:r>
              <a:rPr lang="en-US" sz="2400" dirty="0"/>
              <a:t> ja </a:t>
            </a:r>
            <a:r>
              <a:rPr lang="en-US" sz="2400" dirty="0" err="1"/>
              <a:t>hooldevabam</a:t>
            </a:r>
            <a:endParaRPr lang="en-US" sz="2400" dirty="0"/>
          </a:p>
          <a:p>
            <a:r>
              <a:rPr lang="en-US" sz="2400" dirty="0" err="1"/>
              <a:t>ülalpidamiskulude</a:t>
            </a:r>
            <a:r>
              <a:rPr lang="en-US" sz="2400" dirty="0"/>
              <a:t> </a:t>
            </a:r>
            <a:r>
              <a:rPr lang="en-US" sz="2400" dirty="0" err="1"/>
              <a:t>osas</a:t>
            </a:r>
            <a:r>
              <a:rPr lang="en-US" sz="2400" dirty="0"/>
              <a:t> </a:t>
            </a:r>
            <a:r>
              <a:rPr lang="en-US" sz="2400" dirty="0" err="1"/>
              <a:t>erinevusi</a:t>
            </a:r>
            <a:r>
              <a:rPr lang="en-US" sz="2400" dirty="0"/>
              <a:t> </a:t>
            </a:r>
            <a:r>
              <a:rPr lang="en-US" sz="2400" dirty="0" err="1"/>
              <a:t>ei</a:t>
            </a:r>
            <a:r>
              <a:rPr lang="en-US" sz="2400" dirty="0"/>
              <a:t> ole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2EF95-B729-1951-0E53-24180A8E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450513" cy="1617674"/>
          </a:xfrm>
        </p:spPr>
        <p:txBody>
          <a:bodyPr/>
          <a:lstStyle/>
          <a:p>
            <a:r>
              <a:rPr lang="en-US" dirty="0" err="1"/>
              <a:t>Kuidas</a:t>
            </a:r>
            <a:r>
              <a:rPr lang="en-US" dirty="0"/>
              <a:t> </a:t>
            </a:r>
            <a:r>
              <a:rPr lang="en-US" dirty="0" err="1"/>
              <a:t>erineb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tehaseline</a:t>
            </a:r>
            <a:r>
              <a:rPr lang="en-US" dirty="0"/>
              <a:t> </a:t>
            </a:r>
            <a:r>
              <a:rPr lang="en-US" dirty="0" err="1"/>
              <a:t>renoveerimine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 err="1"/>
              <a:t>klassikalisest</a:t>
            </a:r>
            <a:r>
              <a:rPr lang="en-US" dirty="0"/>
              <a:t> </a:t>
            </a:r>
            <a:r>
              <a:rPr lang="en-US" dirty="0" err="1"/>
              <a:t>renoveerimisest</a:t>
            </a:r>
            <a:r>
              <a:rPr lang="en-US" dirty="0"/>
              <a:t>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0402726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3887" y="2159542"/>
            <a:ext cx="10933112" cy="4498906"/>
          </a:xfrm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</a:pPr>
            <a:r>
              <a:rPr lang="et-EE" sz="2800" dirty="0">
                <a:ea typeface="Roboto Condensed" panose="02000000000000000000" pitchFamily="2" charset="0"/>
              </a:rPr>
              <a:t>o</a:t>
            </a:r>
            <a:r>
              <a:rPr lang="en-GB" sz="2800" dirty="0" err="1">
                <a:ea typeface="Roboto Condensed" panose="02000000000000000000" pitchFamily="2" charset="0"/>
              </a:rPr>
              <a:t>luliselt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lühem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ehitusaeg</a:t>
            </a:r>
            <a:r>
              <a:rPr lang="en-GB" sz="2800" dirty="0">
                <a:ea typeface="Roboto Condensed" panose="02000000000000000000" pitchFamily="2" charset="0"/>
              </a:rPr>
              <a:t> – </a:t>
            </a:r>
            <a:r>
              <a:rPr lang="en-GB" sz="2800" dirty="0" err="1">
                <a:ea typeface="Roboto Condensed" panose="02000000000000000000" pitchFamily="2" charset="0"/>
              </a:rPr>
              <a:t>fassaaditööd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oluliselt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kiiremad</a:t>
            </a:r>
            <a:r>
              <a:rPr lang="en-GB" sz="2800" b="1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võrreldes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tavarenoveerimisega</a:t>
            </a:r>
            <a:endParaRPr lang="en-GB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 err="1">
                <a:ea typeface="Roboto Condensed" panose="02000000000000000000" pitchFamily="2" charset="0"/>
              </a:rPr>
              <a:t>vähem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häiriv</a:t>
            </a:r>
            <a:r>
              <a:rPr lang="en-GB" sz="2800" dirty="0">
                <a:ea typeface="Roboto Condensed" panose="02000000000000000000" pitchFamily="2" charset="0"/>
              </a:rPr>
              <a:t>, </a:t>
            </a:r>
            <a:r>
              <a:rPr lang="en-GB" sz="2800" dirty="0" err="1">
                <a:ea typeface="Roboto Condensed" panose="02000000000000000000" pitchFamily="2" charset="0"/>
              </a:rPr>
              <a:t>kuna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puuduvad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tellingud</a:t>
            </a:r>
            <a:r>
              <a:rPr lang="en-GB" sz="2800" dirty="0">
                <a:ea typeface="Roboto Condensed" panose="02000000000000000000" pitchFamily="2" charset="0"/>
              </a:rPr>
              <a:t>, </a:t>
            </a:r>
            <a:r>
              <a:rPr lang="en-GB" sz="2800" dirty="0" err="1">
                <a:ea typeface="Roboto Condensed" panose="02000000000000000000" pitchFamily="2" charset="0"/>
              </a:rPr>
              <a:t>kogu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töö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teostatakse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tõstukitelt</a:t>
            </a:r>
            <a:endParaRPr lang="en-GB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t-EE" sz="2800" dirty="0">
                <a:ea typeface="Roboto Condensed" panose="02000000000000000000" pitchFamily="2" charset="0"/>
              </a:rPr>
              <a:t>v</a:t>
            </a:r>
            <a:r>
              <a:rPr lang="en-GB" sz="2800" dirty="0" err="1">
                <a:ea typeface="Roboto Condensed" panose="02000000000000000000" pitchFamily="2" charset="0"/>
              </a:rPr>
              <a:t>ähem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tööjõudu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ehitusplatsil</a:t>
            </a:r>
            <a:r>
              <a:rPr lang="en-GB" sz="2800" dirty="0">
                <a:ea typeface="Roboto Condensed" panose="02000000000000000000" pitchFamily="2" charset="0"/>
              </a:rPr>
              <a:t>, </a:t>
            </a:r>
            <a:r>
              <a:rPr lang="et-EE" sz="2800" dirty="0">
                <a:ea typeface="Roboto Condensed" panose="02000000000000000000" pitchFamily="2" charset="0"/>
              </a:rPr>
              <a:t>k</a:t>
            </a:r>
            <a:r>
              <a:rPr lang="en-GB" sz="2800" dirty="0" err="1">
                <a:ea typeface="Roboto Condensed" panose="02000000000000000000" pitchFamily="2" charset="0"/>
              </a:rPr>
              <a:t>ogu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ehitustegevus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turvalisem</a:t>
            </a:r>
            <a:endParaRPr lang="en-GB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GB" sz="2800" dirty="0">
                <a:ea typeface="Roboto Condensed" panose="02000000000000000000" pitchFamily="2" charset="0"/>
              </a:rPr>
              <a:t>pole </a:t>
            </a:r>
            <a:r>
              <a:rPr lang="en-GB" sz="2800" dirty="0" err="1">
                <a:ea typeface="Roboto Condensed" panose="02000000000000000000" pitchFamily="2" charset="0"/>
              </a:rPr>
              <a:t>vajadust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ladustada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materjale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ega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seada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sisse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ajutisi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laopindasid</a:t>
            </a:r>
            <a:r>
              <a:rPr lang="en-GB" sz="2800" dirty="0">
                <a:ea typeface="Roboto Condensed" panose="02000000000000000000" pitchFamily="2" charset="0"/>
              </a:rPr>
              <a:t>, </a:t>
            </a:r>
            <a:r>
              <a:rPr lang="et-EE" sz="2800" dirty="0">
                <a:ea typeface="Roboto Condensed" panose="02000000000000000000" pitchFamily="2" charset="0"/>
              </a:rPr>
              <a:t>v</a:t>
            </a:r>
            <a:r>
              <a:rPr lang="en-GB" sz="2800" dirty="0" err="1">
                <a:ea typeface="Roboto Condensed" panose="02000000000000000000" pitchFamily="2" charset="0"/>
              </a:rPr>
              <a:t>ähem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jäätmeid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ja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prahti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ehitusplatsil</a:t>
            </a:r>
            <a:endParaRPr lang="en-GB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t-EE" sz="2800" dirty="0">
                <a:ea typeface="Roboto Condensed" panose="02000000000000000000" pitchFamily="2" charset="0"/>
              </a:rPr>
              <a:t>k</a:t>
            </a:r>
            <a:r>
              <a:rPr lang="en-GB" sz="2800" dirty="0" err="1">
                <a:ea typeface="Roboto Condensed" panose="02000000000000000000" pitchFamily="2" charset="0"/>
              </a:rPr>
              <a:t>õrgem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toote</a:t>
            </a:r>
            <a:r>
              <a:rPr lang="en-GB" sz="2800" dirty="0">
                <a:ea typeface="Roboto Condensed" panose="02000000000000000000" pitchFamily="2" charset="0"/>
              </a:rPr>
              <a:t>- </a:t>
            </a:r>
            <a:r>
              <a:rPr lang="en-GB" sz="2800" dirty="0" err="1">
                <a:ea typeface="Roboto Condensed" panose="02000000000000000000" pitchFamily="2" charset="0"/>
              </a:rPr>
              <a:t>ja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ehituskvaliteet</a:t>
            </a:r>
            <a:r>
              <a:rPr lang="en-GB" sz="2800" dirty="0">
                <a:ea typeface="Roboto Condensed" panose="02000000000000000000" pitchFamily="2" charset="0"/>
              </a:rPr>
              <a:t>, </a:t>
            </a:r>
            <a:r>
              <a:rPr lang="en-GB" sz="2800" dirty="0" err="1">
                <a:ea typeface="Roboto Condensed" panose="02000000000000000000" pitchFamily="2" charset="0"/>
              </a:rPr>
              <a:t>vähene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sõltuvus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ilmast</a:t>
            </a:r>
            <a:r>
              <a:rPr lang="en-GB" sz="2800" dirty="0">
                <a:ea typeface="Roboto Condensed" panose="02000000000000000000" pitchFamily="2" charset="0"/>
              </a:rPr>
              <a:t>, </a:t>
            </a:r>
            <a:r>
              <a:rPr lang="en-GB" sz="2800" dirty="0" err="1">
                <a:ea typeface="Roboto Condensed" panose="02000000000000000000" pitchFamily="2" charset="0"/>
              </a:rPr>
              <a:t>ventileeritaval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fassaadil</a:t>
            </a:r>
            <a:r>
              <a:rPr lang="en-GB" sz="2800" dirty="0">
                <a:ea typeface="Roboto Condensed" panose="02000000000000000000" pitchFamily="2" charset="0"/>
              </a:rPr>
              <a:t> on </a:t>
            </a:r>
            <a:r>
              <a:rPr lang="en-GB" sz="2800" dirty="0" err="1">
                <a:ea typeface="Roboto Condensed" panose="02000000000000000000" pitchFamily="2" charset="0"/>
              </a:rPr>
              <a:t>parem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niiskustehniline</a:t>
            </a:r>
            <a:r>
              <a:rPr lang="en-GB" sz="2800" dirty="0">
                <a:ea typeface="Roboto Condensed" panose="02000000000000000000" pitchFamily="2" charset="0"/>
              </a:rPr>
              <a:t> </a:t>
            </a:r>
            <a:r>
              <a:rPr lang="en-GB" sz="2800" dirty="0" err="1">
                <a:ea typeface="Roboto Condensed" panose="02000000000000000000" pitchFamily="2" charset="0"/>
              </a:rPr>
              <a:t>toimivus</a:t>
            </a:r>
            <a:endParaRPr lang="en-GB" sz="2800" dirty="0">
              <a:ea typeface="Roboto Condensed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2EF95-B729-1951-0E53-24180A8E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450513" cy="1617674"/>
          </a:xfrm>
        </p:spPr>
        <p:txBody>
          <a:bodyPr/>
          <a:lstStyle/>
          <a:p>
            <a:r>
              <a:rPr lang="en-US" dirty="0" err="1"/>
              <a:t>Millised</a:t>
            </a:r>
            <a:r>
              <a:rPr lang="en-US" dirty="0"/>
              <a:t> on tehaselise </a:t>
            </a:r>
            <a:r>
              <a:rPr lang="en-US" dirty="0" err="1"/>
              <a:t>renoveerimise</a:t>
            </a:r>
            <a:r>
              <a:rPr lang="en-US" dirty="0"/>
              <a:t> </a:t>
            </a:r>
            <a:r>
              <a:rPr lang="en-US" dirty="0" err="1"/>
              <a:t>eelised</a:t>
            </a:r>
            <a:r>
              <a:rPr lang="en-US" dirty="0"/>
              <a:t>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3368533150"/>
      </p:ext>
    </p:extLst>
  </p:cSld>
  <p:clrMapOvr>
    <a:masterClrMapping/>
  </p:clrMapOvr>
  <p:transition spd="slow">
    <p:push dir="u"/>
  </p:transition>
  <p:extLst>
    <p:ext uri="{6950BFC3-D8DA-4A85-94F7-54DA5524770B}">
      <p188:commentRel xmlns:p188="http://schemas.microsoft.com/office/powerpoint/2018/8/main" r:id="rId3"/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5001" y="2199503"/>
            <a:ext cx="10933112" cy="3286897"/>
          </a:xfrm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majade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ehituskvaliteet</a:t>
            </a:r>
            <a:r>
              <a:rPr lang="en-US" sz="2800" dirty="0">
                <a:ea typeface="Roboto Condensed" panose="02000000000000000000" pitchFamily="2" charset="0"/>
              </a:rPr>
              <a:t> on </a:t>
            </a:r>
            <a:r>
              <a:rPr lang="en-US" sz="2800" dirty="0" err="1">
                <a:ea typeface="Roboto Condensed" panose="02000000000000000000" pitchFamily="2" charset="0"/>
              </a:rPr>
              <a:t>kehv</a:t>
            </a:r>
            <a:r>
              <a:rPr lang="en-US" sz="2800" dirty="0">
                <a:ea typeface="Roboto Condensed" panose="02000000000000000000" pitchFamily="2" charset="0"/>
              </a:rPr>
              <a:t>, </a:t>
            </a:r>
            <a:r>
              <a:rPr lang="en-US" sz="2800" dirty="0" err="1">
                <a:ea typeface="Roboto Condensed" panose="02000000000000000000" pitchFamily="2" charset="0"/>
              </a:rPr>
              <a:t>seinad</a:t>
            </a:r>
            <a:r>
              <a:rPr lang="en-US" sz="2800" dirty="0">
                <a:ea typeface="Roboto Condensed" panose="02000000000000000000" pitchFamily="2" charset="0"/>
              </a:rPr>
              <a:t> on </a:t>
            </a:r>
            <a:r>
              <a:rPr lang="en-US" sz="2800" dirty="0" err="1">
                <a:ea typeface="Roboto Condensed" panose="02000000000000000000" pitchFamily="2" charset="0"/>
              </a:rPr>
              <a:t>igas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suunas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viltu</a:t>
            </a:r>
            <a:r>
              <a:rPr lang="en-US" sz="2800" dirty="0">
                <a:ea typeface="Roboto Condensed" panose="02000000000000000000" pitchFamily="2" charset="0"/>
              </a:rPr>
              <a:t> ja </a:t>
            </a:r>
            <a:r>
              <a:rPr lang="en-US" sz="2800" dirty="0" err="1">
                <a:ea typeface="Roboto Condensed" panose="02000000000000000000" pitchFamily="2" charset="0"/>
              </a:rPr>
              <a:t>kõverad</a:t>
            </a:r>
            <a:r>
              <a:rPr lang="en-US" sz="2800" dirty="0">
                <a:ea typeface="Roboto Condensed" panose="02000000000000000000" pitchFamily="2" charset="0"/>
              </a:rPr>
              <a:t> – </a:t>
            </a:r>
            <a:r>
              <a:rPr lang="en-US" sz="2800" dirty="0" err="1">
                <a:ea typeface="Roboto Condensed" panose="02000000000000000000" pitchFamily="2" charset="0"/>
              </a:rPr>
              <a:t>kuidas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sinna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ümber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ehitada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sirge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fassaad</a:t>
            </a: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töö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kolib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ehitusplatsilt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arvutitesse</a:t>
            </a:r>
            <a:r>
              <a:rPr lang="en-US" sz="2800" dirty="0">
                <a:ea typeface="Roboto Condensed" panose="02000000000000000000" pitchFamily="2" charset="0"/>
              </a:rPr>
              <a:t>, </a:t>
            </a:r>
            <a:r>
              <a:rPr lang="en-US" sz="2800" dirty="0" err="1">
                <a:ea typeface="Roboto Condensed" panose="02000000000000000000" pitchFamily="2" charset="0"/>
              </a:rPr>
              <a:t>palju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tuleb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ette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mõelda</a:t>
            </a: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aknapaled</a:t>
            </a:r>
            <a:r>
              <a:rPr lang="en-US" sz="2800" dirty="0">
                <a:ea typeface="Roboto Condensed" panose="02000000000000000000" pitchFamily="2" charset="0"/>
              </a:rPr>
              <a:t> ca 15cm </a:t>
            </a:r>
            <a:r>
              <a:rPr lang="en-US" sz="2800" dirty="0" err="1">
                <a:ea typeface="Roboto Condensed" panose="02000000000000000000" pitchFamily="2" charset="0"/>
              </a:rPr>
              <a:t>sügavamad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kui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platsiehituse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korral</a:t>
            </a:r>
            <a:r>
              <a:rPr lang="en-US" sz="2800" dirty="0">
                <a:ea typeface="Roboto Condensed" panose="02000000000000000000" pitchFamily="2" charset="0"/>
              </a:rPr>
              <a:t> ja </a:t>
            </a:r>
            <a:r>
              <a:rPr lang="en-US" sz="2800" dirty="0" err="1">
                <a:ea typeface="Roboto Condensed" panose="02000000000000000000" pitchFamily="2" charset="0"/>
              </a:rPr>
              <a:t>vajavad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üsna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palju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tööd</a:t>
            </a:r>
            <a:r>
              <a:rPr lang="en-US" sz="2800" dirty="0">
                <a:ea typeface="Roboto Condensed" panose="02000000000000000000" pitchFamily="2" charset="0"/>
              </a:rPr>
              <a:t> (</a:t>
            </a:r>
            <a:r>
              <a:rPr lang="en-US" sz="2800" dirty="0" err="1">
                <a:ea typeface="Roboto Condensed" panose="02000000000000000000" pitchFamily="2" charset="0"/>
              </a:rPr>
              <a:t>tuleohutusnõuded</a:t>
            </a:r>
            <a:r>
              <a:rPr lang="en-US" sz="2800" dirty="0">
                <a:ea typeface="Roboto Condensed" panose="02000000000000000000" pitchFamily="2" charset="0"/>
              </a:rPr>
              <a:t>!)</a:t>
            </a:r>
          </a:p>
          <a:p>
            <a:pPr>
              <a:spcBef>
                <a:spcPts val="1200"/>
              </a:spcBef>
            </a:pPr>
            <a:r>
              <a:rPr lang="en-US" sz="2800" dirty="0">
                <a:ea typeface="Roboto Condensed" panose="02000000000000000000" pitchFamily="2" charset="0"/>
              </a:rPr>
              <a:t>(</a:t>
            </a:r>
            <a:r>
              <a:rPr lang="en-US" sz="2800" dirty="0" err="1">
                <a:ea typeface="Roboto Condensed" panose="02000000000000000000" pitchFamily="2" charset="0"/>
              </a:rPr>
              <a:t>hinnast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tulenevalt</a:t>
            </a:r>
            <a:r>
              <a:rPr lang="en-US" sz="2800" dirty="0">
                <a:ea typeface="Roboto Condensed" panose="02000000000000000000" pitchFamily="2" charset="0"/>
              </a:rPr>
              <a:t>) </a:t>
            </a:r>
            <a:r>
              <a:rPr lang="en-US" sz="2800" dirty="0" err="1">
                <a:ea typeface="Roboto Condensed" panose="02000000000000000000" pitchFamily="2" charset="0"/>
              </a:rPr>
              <a:t>väiksem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valik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fassaaditoonide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osas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endParaRPr lang="en-GB" sz="2800" dirty="0">
              <a:ea typeface="Roboto Condensed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2EF95-B729-1951-0E53-24180A8E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450513" cy="1617674"/>
          </a:xfrm>
        </p:spPr>
        <p:txBody>
          <a:bodyPr/>
          <a:lstStyle/>
          <a:p>
            <a:r>
              <a:rPr lang="en-US" dirty="0" err="1"/>
              <a:t>Millised</a:t>
            </a:r>
            <a:r>
              <a:rPr lang="en-US" dirty="0"/>
              <a:t> on tehaselise </a:t>
            </a:r>
            <a:r>
              <a:rPr lang="en-US" dirty="0" err="1"/>
              <a:t>renoveerimise</a:t>
            </a:r>
            <a:r>
              <a:rPr lang="en-US" dirty="0"/>
              <a:t> </a:t>
            </a:r>
            <a:r>
              <a:rPr lang="en-US" dirty="0" err="1"/>
              <a:t>väljakutsed</a:t>
            </a:r>
            <a:r>
              <a:rPr lang="en-US" dirty="0"/>
              <a:t>?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54366896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444" y="2229159"/>
            <a:ext cx="10933112" cy="4097499"/>
          </a:xfrm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hoone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seisukorra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hindamine</a:t>
            </a:r>
            <a:r>
              <a:rPr lang="en-US" sz="2800" dirty="0">
                <a:ea typeface="Roboto Condensed" panose="02000000000000000000" pitchFamily="2" charset="0"/>
              </a:rPr>
              <a:t> on </a:t>
            </a:r>
            <a:r>
              <a:rPr lang="en-US" sz="2800" dirty="0" err="1">
                <a:ea typeface="Roboto Condensed" panose="02000000000000000000" pitchFamily="2" charset="0"/>
              </a:rPr>
              <a:t>ülioluline</a:t>
            </a:r>
            <a:r>
              <a:rPr lang="en-US" sz="2800" dirty="0">
                <a:ea typeface="Roboto Condensed" panose="02000000000000000000" pitchFamily="2" charset="0"/>
              </a:rPr>
              <a:t>, </a:t>
            </a:r>
            <a:r>
              <a:rPr lang="en-US" sz="2800" dirty="0" err="1">
                <a:ea typeface="Roboto Condensed" panose="02000000000000000000" pitchFamily="2" charset="0"/>
              </a:rPr>
              <a:t>kuna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hoonete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seisukord</a:t>
            </a:r>
            <a:r>
              <a:rPr lang="en-US" sz="2800" dirty="0">
                <a:ea typeface="Roboto Condensed" panose="02000000000000000000" pitchFamily="2" charset="0"/>
              </a:rPr>
              <a:t> (ka </a:t>
            </a:r>
            <a:r>
              <a:rPr lang="en-US" sz="2800" dirty="0" err="1">
                <a:ea typeface="Roboto Condensed" panose="02000000000000000000" pitchFamily="2" charset="0"/>
              </a:rPr>
              <a:t>ühe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maja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piires</a:t>
            </a:r>
            <a:r>
              <a:rPr lang="en-US" sz="2800" dirty="0">
                <a:ea typeface="Roboto Condensed" panose="02000000000000000000" pitchFamily="2" charset="0"/>
              </a:rPr>
              <a:t>!) on </a:t>
            </a:r>
            <a:r>
              <a:rPr lang="en-US" sz="2800" dirty="0" err="1">
                <a:ea typeface="Roboto Condensed" panose="02000000000000000000" pitchFamily="2" charset="0"/>
              </a:rPr>
              <a:t>väga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erinev</a:t>
            </a: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mitme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samatüübilise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maja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renoveerimine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andis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võimaluse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toodet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märkimisväärselt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arendada</a:t>
            </a:r>
            <a:r>
              <a:rPr lang="en-US" sz="2800" dirty="0">
                <a:ea typeface="Roboto Condensed" panose="02000000000000000000" pitchFamily="2" charset="0"/>
              </a:rPr>
              <a:t> (</a:t>
            </a:r>
            <a:r>
              <a:rPr lang="en-US" sz="2800" dirty="0" err="1">
                <a:ea typeface="Roboto Condensed" panose="02000000000000000000" pitchFamily="2" charset="0"/>
              </a:rPr>
              <a:t>kinnitusviisid</a:t>
            </a:r>
            <a:r>
              <a:rPr lang="en-US" sz="2800" dirty="0">
                <a:ea typeface="Roboto Condensed" panose="02000000000000000000" pitchFamily="2" charset="0"/>
              </a:rPr>
              <a:t>, </a:t>
            </a:r>
            <a:r>
              <a:rPr lang="en-US" sz="2800" dirty="0" err="1">
                <a:ea typeface="Roboto Condensed" panose="02000000000000000000" pitchFamily="2" charset="0"/>
              </a:rPr>
              <a:t>ventilatsioon</a:t>
            </a:r>
            <a:r>
              <a:rPr lang="en-US" sz="2800" dirty="0">
                <a:ea typeface="Roboto Condensed" panose="02000000000000000000" pitchFamily="2" charset="0"/>
              </a:rPr>
              <a:t>, </a:t>
            </a:r>
            <a:r>
              <a:rPr lang="en-US" sz="2800" dirty="0" err="1">
                <a:ea typeface="Roboto Condensed" panose="02000000000000000000" pitchFamily="2" charset="0"/>
              </a:rPr>
              <a:t>akende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paigutus</a:t>
            </a:r>
            <a:r>
              <a:rPr lang="en-US" sz="2800" dirty="0">
                <a:ea typeface="Roboto Condensed" panose="02000000000000000000" pitchFamily="2" charset="0"/>
              </a:rPr>
              <a:t>, </a:t>
            </a:r>
            <a:r>
              <a:rPr lang="en-US" sz="2800" dirty="0" err="1">
                <a:ea typeface="Roboto Condensed" panose="02000000000000000000" pitchFamily="2" charset="0"/>
              </a:rPr>
              <a:t>fassaadiplaadi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kasutus</a:t>
            </a:r>
            <a:r>
              <a:rPr lang="en-US" sz="2800" dirty="0">
                <a:ea typeface="Roboto Condensed" panose="02000000000000000000" pitchFamily="2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akende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suurused</a:t>
            </a:r>
            <a:r>
              <a:rPr lang="en-US" sz="2800" dirty="0">
                <a:ea typeface="Roboto Condensed" panose="02000000000000000000" pitchFamily="2" charset="0"/>
              </a:rPr>
              <a:t> ja </a:t>
            </a:r>
            <a:r>
              <a:rPr lang="en-US" sz="2800" dirty="0" err="1">
                <a:ea typeface="Roboto Condensed" panose="02000000000000000000" pitchFamily="2" charset="0"/>
              </a:rPr>
              <a:t>paigutus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seinas</a:t>
            </a:r>
            <a:r>
              <a:rPr lang="en-US" sz="2800" dirty="0">
                <a:ea typeface="Roboto Condensed" panose="02000000000000000000" pitchFamily="2" charset="0"/>
              </a:rPr>
              <a:t> (</a:t>
            </a:r>
            <a:r>
              <a:rPr lang="en-US" sz="2800" dirty="0" err="1">
                <a:ea typeface="Roboto Condensed" panose="02000000000000000000" pitchFamily="2" charset="0"/>
              </a:rPr>
              <a:t>olemasolevad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avad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ei</a:t>
            </a:r>
            <a:r>
              <a:rPr lang="en-US" sz="2800" dirty="0">
                <a:ea typeface="Roboto Condensed" panose="02000000000000000000" pitchFamily="2" charset="0"/>
              </a:rPr>
              <a:t> ole </a:t>
            </a:r>
            <a:r>
              <a:rPr lang="en-US" sz="2800" dirty="0" err="1">
                <a:ea typeface="Roboto Condensed" panose="02000000000000000000" pitchFamily="2" charset="0"/>
              </a:rPr>
              <a:t>ühel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joonel</a:t>
            </a:r>
            <a:r>
              <a:rPr lang="en-US" sz="2800" dirty="0">
                <a:ea typeface="Roboto Condensed" panose="02000000000000000000" pitchFamily="2" charset="0"/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aktiivne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suhtlus</a:t>
            </a:r>
            <a:r>
              <a:rPr lang="en-US" sz="2800" dirty="0">
                <a:ea typeface="Roboto Condensed" panose="02000000000000000000" pitchFamily="2" charset="0"/>
              </a:rPr>
              <a:t> KÜ-ga </a:t>
            </a:r>
            <a:r>
              <a:rPr lang="en-US" sz="2800" dirty="0" err="1">
                <a:ea typeface="Roboto Condensed" panose="02000000000000000000" pitchFamily="2" charset="0"/>
              </a:rPr>
              <a:t>kogu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protsessi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jooksul</a:t>
            </a:r>
            <a:endParaRPr lang="en-US" sz="2800" dirty="0">
              <a:ea typeface="Roboto Condensed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2EF95-B729-1951-0E53-24180A8E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450513" cy="1617674"/>
          </a:xfrm>
        </p:spPr>
        <p:txBody>
          <a:bodyPr/>
          <a:lstStyle/>
          <a:p>
            <a:r>
              <a:rPr lang="en-US" dirty="0"/>
              <a:t>Tehaselise </a:t>
            </a:r>
            <a:r>
              <a:rPr lang="en-US" dirty="0" err="1"/>
              <a:t>renoveerimise</a:t>
            </a:r>
            <a:r>
              <a:rPr lang="en-US" dirty="0"/>
              <a:t> </a:t>
            </a:r>
            <a:r>
              <a:rPr lang="en-US" dirty="0" err="1"/>
              <a:t>pilootprojekti</a:t>
            </a:r>
            <a:r>
              <a:rPr lang="en-US" dirty="0"/>
              <a:t> </a:t>
            </a:r>
            <a:r>
              <a:rPr lang="en-US" dirty="0" err="1"/>
              <a:t>õppetunnid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576349502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 kohatäide 6">
            <a:extLst>
              <a:ext uri="{FF2B5EF4-FFF2-40B4-BE49-F238E27FC236}">
                <a16:creationId xmlns:a16="http://schemas.microsoft.com/office/drawing/2014/main" id="{84766263-EB0B-4B9A-B5FD-5E10AF4AC3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444" y="2998810"/>
            <a:ext cx="10933112" cy="1710174"/>
          </a:xfrm>
        </p:spPr>
        <p:txBody>
          <a:bodyPr wrap="square">
            <a:noAutofit/>
          </a:bodyPr>
          <a:lstStyle/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arendada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arhitektuurseid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lahendusi</a:t>
            </a: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aknaavade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kiirem</a:t>
            </a:r>
            <a:r>
              <a:rPr lang="en-US" sz="2800" dirty="0">
                <a:ea typeface="Roboto Condensed" panose="02000000000000000000" pitchFamily="2" charset="0"/>
              </a:rPr>
              <a:t> ja </a:t>
            </a:r>
            <a:r>
              <a:rPr lang="en-US" sz="2800" dirty="0" err="1">
                <a:ea typeface="Roboto Condensed" panose="02000000000000000000" pitchFamily="2" charset="0"/>
              </a:rPr>
              <a:t>valutum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viimistlemine</a:t>
            </a:r>
            <a:endParaRPr lang="en-US" sz="2800" dirty="0">
              <a:ea typeface="Roboto Condensed" panose="02000000000000000000" pitchFamily="2" charset="0"/>
            </a:endParaRPr>
          </a:p>
          <a:p>
            <a:pPr>
              <a:spcBef>
                <a:spcPts val="1200"/>
              </a:spcBef>
            </a:pPr>
            <a:r>
              <a:rPr lang="en-US" sz="2800" dirty="0" err="1">
                <a:ea typeface="Roboto Condensed" panose="02000000000000000000" pitchFamily="2" charset="0"/>
              </a:rPr>
              <a:t>päikesevarjestuse</a:t>
            </a:r>
            <a:r>
              <a:rPr lang="en-US" sz="2800" dirty="0">
                <a:ea typeface="Roboto Condensed" panose="02000000000000000000" pitchFamily="2" charset="0"/>
              </a:rPr>
              <a:t> </a:t>
            </a:r>
            <a:r>
              <a:rPr lang="en-US" sz="2800" dirty="0" err="1">
                <a:ea typeface="Roboto Condensed" panose="02000000000000000000" pitchFamily="2" charset="0"/>
              </a:rPr>
              <a:t>lisamine</a:t>
            </a:r>
            <a:endParaRPr lang="en-US" sz="2800" dirty="0">
              <a:ea typeface="Roboto Condensed" panose="02000000000000000000" pitchFamily="2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462EF95-B729-1951-0E53-24180A8E3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7" y="658801"/>
            <a:ext cx="10450513" cy="1617674"/>
          </a:xfrm>
        </p:spPr>
        <p:txBody>
          <a:bodyPr/>
          <a:lstStyle/>
          <a:p>
            <a:r>
              <a:rPr lang="en-US" dirty="0"/>
              <a:t>Tehaselise </a:t>
            </a:r>
            <a:r>
              <a:rPr lang="en-US" dirty="0" err="1"/>
              <a:t>renoveerimise</a:t>
            </a:r>
            <a:r>
              <a:rPr lang="en-US" dirty="0"/>
              <a:t> </a:t>
            </a:r>
            <a:r>
              <a:rPr lang="en-US" dirty="0" err="1"/>
              <a:t>tulevikuvaade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60231817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Tehaseline</a:t>
            </a:r>
            <a:br>
              <a:rPr lang="en-US" dirty="0"/>
            </a:br>
            <a:r>
              <a:rPr lang="en-US" dirty="0" err="1"/>
              <a:t>renoveerimine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623887" y="2985392"/>
            <a:ext cx="7559676" cy="2061283"/>
          </a:xfrm>
        </p:spPr>
        <p:txBody>
          <a:bodyPr/>
          <a:lstStyle/>
          <a:p>
            <a:r>
              <a:rPr lang="en-US" sz="4000" dirty="0" err="1"/>
              <a:t>Aitäh</a:t>
            </a:r>
            <a:r>
              <a:rPr lang="en-US" sz="4000" dirty="0"/>
              <a:t>!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Martin Talts, Eesti </a:t>
            </a:r>
            <a:r>
              <a:rPr lang="en-US" dirty="0" err="1"/>
              <a:t>Puitmajaliidu</a:t>
            </a:r>
            <a:r>
              <a:rPr lang="en-US" dirty="0"/>
              <a:t> </a:t>
            </a:r>
            <a:r>
              <a:rPr lang="en-US" dirty="0" err="1"/>
              <a:t>juhatuse</a:t>
            </a:r>
            <a:r>
              <a:rPr lang="en-US" dirty="0"/>
              <a:t> </a:t>
            </a:r>
            <a:r>
              <a:rPr lang="en-US" dirty="0" err="1"/>
              <a:t>esimees</a:t>
            </a:r>
            <a:endParaRPr lang="en-US" dirty="0"/>
          </a:p>
          <a:p>
            <a:r>
              <a:rPr lang="en-US" dirty="0"/>
              <a:t>3. </a:t>
            </a:r>
            <a:r>
              <a:rPr lang="en-US" dirty="0" err="1"/>
              <a:t>juuni</a:t>
            </a:r>
            <a:r>
              <a:rPr lang="en-US" dirty="0"/>
              <a:t> 2024</a:t>
            </a:r>
          </a:p>
        </p:txBody>
      </p:sp>
      <p:pic>
        <p:nvPicPr>
          <p:cNvPr id="7" name="Picture 6" descr="A building with many windows&#10;&#10;Description automatically generated">
            <a:extLst>
              <a:ext uri="{FF2B5EF4-FFF2-40B4-BE49-F238E27FC236}">
                <a16:creationId xmlns:a16="http://schemas.microsoft.com/office/drawing/2014/main" id="{66C1344D-4ECD-59F8-7A3D-8A4F59A3A9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91250" y="85725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2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Manual_Master">
  <a:themeElements>
    <a:clrScheme name="woodhouse estonia">
      <a:dk1>
        <a:srgbClr val="2E6347"/>
      </a:dk1>
      <a:lt1>
        <a:srgbClr val="FCEDC5"/>
      </a:lt1>
      <a:dk2>
        <a:srgbClr val="1D4432"/>
      </a:dk2>
      <a:lt2>
        <a:srgbClr val="FFF9E8"/>
      </a:lt2>
      <a:accent1>
        <a:srgbClr val="AD7351"/>
      </a:accent1>
      <a:accent2>
        <a:srgbClr val="FFCA9F"/>
      </a:accent2>
      <a:accent3>
        <a:srgbClr val="FF4800"/>
      </a:accent3>
      <a:accent4>
        <a:srgbClr val="964542"/>
      </a:accent4>
      <a:accent5>
        <a:srgbClr val="C1BC9F"/>
      </a:accent5>
      <a:accent6>
        <a:srgbClr val="FF4800"/>
      </a:accent6>
      <a:hlink>
        <a:srgbClr val="AD7351"/>
      </a:hlink>
      <a:folHlink>
        <a:srgbClr val="4C3834"/>
      </a:folHlink>
    </a:clrScheme>
    <a:fontScheme name="Aino">
      <a:majorFont>
        <a:latin typeface="Aino Headline"/>
        <a:ea typeface=""/>
        <a:cs typeface=""/>
      </a:majorFont>
      <a:minorFont>
        <a:latin typeface="Ain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_full_210604.pptx" id="{1706A2D8-61DC-4307-AD92-564EA11C2C67}" vid="{86332A70-2B0F-4D0D-9D0F-47D1571941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Manual_Master</Template>
  <TotalTime>2127</TotalTime>
  <Words>379</Words>
  <Application>Microsoft Office PowerPoint</Application>
  <PresentationFormat>Widescreen</PresentationFormat>
  <Paragraphs>64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Aino Headline</vt:lpstr>
      <vt:lpstr>Calibri</vt:lpstr>
      <vt:lpstr>Roboto Condensed</vt:lpstr>
      <vt:lpstr>Aino</vt:lpstr>
      <vt:lpstr>Manual_Master</vt:lpstr>
      <vt:lpstr>Tehaseline renoveerimine</vt:lpstr>
      <vt:lpstr>Mis on tehaseline renoveerimine?</vt:lpstr>
      <vt:lpstr>Milliseid maju  saab tehaseliste paneelidega soojustada?</vt:lpstr>
      <vt:lpstr>Kuidas erineb  tehaseline renoveerimine  klassikalisest renoveerimisest?</vt:lpstr>
      <vt:lpstr>Millised on tehaselise renoveerimise eelised?</vt:lpstr>
      <vt:lpstr>Millised on tehaselise renoveerimise väljakutsed?</vt:lpstr>
      <vt:lpstr>Tehaselise renoveerimise pilootprojekti õppetunnid</vt:lpstr>
      <vt:lpstr>Tehaselise renoveerimise tulevikuvaade</vt:lpstr>
      <vt:lpstr>Tehaseline renoveerimine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annely.kand</cp:lastModifiedBy>
  <cp:revision>20</cp:revision>
  <cp:lastPrinted>2024-05-27T12:21:18Z</cp:lastPrinted>
  <dcterms:created xsi:type="dcterms:W3CDTF">2022-03-22T10:56:40Z</dcterms:created>
  <dcterms:modified xsi:type="dcterms:W3CDTF">2024-05-27T12:23:21Z</dcterms:modified>
</cp:coreProperties>
</file>